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61" r:id="rId3"/>
    <p:sldId id="302" r:id="rId4"/>
    <p:sldId id="347" r:id="rId5"/>
    <p:sldId id="348" r:id="rId6"/>
    <p:sldId id="305" r:id="rId7"/>
    <p:sldId id="362" r:id="rId8"/>
    <p:sldId id="363" r:id="rId9"/>
    <p:sldId id="364" r:id="rId10"/>
    <p:sldId id="371" r:id="rId11"/>
    <p:sldId id="349" r:id="rId12"/>
    <p:sldId id="365" r:id="rId13"/>
    <p:sldId id="366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7" r:id="rId27"/>
    <p:sldId id="372" r:id="rId28"/>
    <p:sldId id="373" r:id="rId29"/>
    <p:sldId id="369" r:id="rId30"/>
    <p:sldId id="37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6" d="100"/>
          <a:sy n="136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8D18E-E0DE-414B-B85C-B32653BACC49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B0376-3FDF-6F49-BC9C-77A110A70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6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B0376-3FDF-6F49-BC9C-77A110A70D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8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Falar</a:t>
            </a:r>
            <a:r>
              <a:rPr lang="en-US" dirty="0" smtClean="0"/>
              <a:t> um </a:t>
            </a:r>
            <a:r>
              <a:rPr lang="en-US" dirty="0" err="1" smtClean="0"/>
              <a:t>pouco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a talk do </a:t>
            </a:r>
            <a:r>
              <a:rPr lang="en-US" baseline="0" dirty="0" err="1" smtClean="0"/>
              <a:t>kevin</a:t>
            </a:r>
            <a:r>
              <a:rPr lang="en-US" baseline="0" dirty="0" smtClean="0"/>
              <a:t> bacon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B0376-3FDF-6F49-BC9C-77A110A70D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2011, 721 million</a:t>
            </a:r>
            <a:r>
              <a:rPr lang="en-US" baseline="0" dirty="0" smtClean="0"/>
              <a:t> active users and 68 billion symmetric friendship links, the average distance </a:t>
            </a:r>
            <a:r>
              <a:rPr lang="en-US" baseline="0" dirty="0" err="1" smtClean="0"/>
              <a:t>betweenthe</a:t>
            </a:r>
            <a:r>
              <a:rPr lang="en-US" baseline="0" dirty="0" smtClean="0"/>
              <a:t> users was 4.74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B0376-3FDF-6F49-BC9C-77A110A70D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1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B0376-3FDF-6F49-BC9C-77A110A70D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search strategy is something</a:t>
            </a:r>
            <a:r>
              <a:rPr lang="en-US" baseline="0" dirty="0" smtClean="0"/>
              <a:t> that is interesting to think about. How people try to reach the destination? Taking into account geographical information? Professional information? Age information?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B0376-3FDF-6F49-BC9C-77A110A70D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1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B0376-3FDF-6F49-BC9C-77A110A70D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6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6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56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5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0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8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7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2194-DE55-CA46-A224-DD5E5A7CA291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36CCE-39A5-DD40-895F-2C671691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n9u-TITxwoM&amp;nohtml5=Fals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478" y="1101564"/>
            <a:ext cx="7772400" cy="96893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Complex Networks: </a:t>
            </a:r>
            <a:br>
              <a:rPr lang="en-US" dirty="0" smtClean="0"/>
            </a:br>
            <a:r>
              <a:rPr lang="en-US" dirty="0" smtClean="0"/>
              <a:t>Small World Property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9485" y="2475829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000" dirty="0" smtClean="0"/>
              <a:t>Ana Paula </a:t>
            </a:r>
            <a:r>
              <a:rPr lang="en-US" sz="2000" dirty="0" err="1" smtClean="0"/>
              <a:t>Couto</a:t>
            </a:r>
            <a:endParaRPr lang="en-US" sz="2000" dirty="0" smtClean="0"/>
          </a:p>
          <a:p>
            <a:pPr algn="r"/>
            <a:r>
              <a:rPr lang="en-US" sz="2000" dirty="0"/>
              <a:t> </a:t>
            </a:r>
            <a:r>
              <a:rPr lang="en-US" sz="2000" dirty="0" smtClean="0"/>
              <a:t> Computer Science Department</a:t>
            </a:r>
          </a:p>
          <a:p>
            <a:pPr algn="r"/>
            <a:r>
              <a:rPr lang="en-US" sz="2000" dirty="0" err="1" smtClean="0"/>
              <a:t>Universidade</a:t>
            </a:r>
            <a:r>
              <a:rPr lang="en-US" sz="2000" dirty="0" smtClean="0"/>
              <a:t> Federal de Minas </a:t>
            </a:r>
            <a:r>
              <a:rPr lang="en-US" sz="2000" dirty="0" err="1" smtClean="0"/>
              <a:t>Gerais</a:t>
            </a:r>
            <a:endParaRPr lang="en-US" sz="2000" dirty="0"/>
          </a:p>
        </p:txBody>
      </p:sp>
      <p:pic>
        <p:nvPicPr>
          <p:cNvPr id="9" name="Picture 8" descr="Screen Shot 2016-04-03 at 6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" y="565118"/>
            <a:ext cx="4369853" cy="4800600"/>
          </a:xfrm>
          <a:prstGeom prst="rect">
            <a:avLst/>
          </a:prstGeom>
        </p:spPr>
      </p:pic>
      <p:pic>
        <p:nvPicPr>
          <p:cNvPr id="10" name="Picture 9" descr="Screen Shot 2016-04-03 at 6.3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54" y="4404702"/>
            <a:ext cx="4266365" cy="23814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0293" y="5695955"/>
            <a:ext cx="402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/>
              <a:t>Network Science Book – Albert </a:t>
            </a:r>
            <a:r>
              <a:rPr lang="en-US" i="1" dirty="0" err="1" smtClean="0"/>
              <a:t>Barabasi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8752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Small world </a:t>
            </a:r>
            <a:r>
              <a:rPr lang="en-US" dirty="0"/>
              <a:t>e</a:t>
            </a:r>
            <a:r>
              <a:rPr lang="en-US" dirty="0" smtClean="0"/>
              <a:t>xperiment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Screen Shot 2016-04-23 at 9.32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948508"/>
            <a:ext cx="6527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2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60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Small world (MSN network)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r>
              <a:rPr lang="en-US" dirty="0" smtClean="0">
                <a:solidFill>
                  <a:srgbClr val="FF0000"/>
                </a:solidFill>
              </a:rPr>
              <a:t>90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6-04-05 at 9.57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47" y="1488762"/>
            <a:ext cx="7680053" cy="435521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88172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90% of people can be reached in 8 hops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Mean Shortest Path: 6.6 hops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65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Six degrees of separation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Screen Shot 2016-04-05 at 7.1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73810"/>
            <a:ext cx="3428500" cy="4576401"/>
          </a:xfrm>
          <a:prstGeom prst="rect">
            <a:avLst/>
          </a:prstGeom>
        </p:spPr>
      </p:pic>
      <p:pic>
        <p:nvPicPr>
          <p:cNvPr id="8" name="Picture 7" descr="Screen Shot 2016-04-05 at 7.16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26" y="3316407"/>
            <a:ext cx="4953500" cy="1663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63631" y="5957983"/>
            <a:ext cx="402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/>
              <a:t>Network Science Book – Albert </a:t>
            </a:r>
            <a:r>
              <a:rPr lang="en-US" i="1" dirty="0" err="1" smtClean="0"/>
              <a:t>Barabasi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6043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Six degrees of separation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4663631" y="5957983"/>
            <a:ext cx="402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/>
              <a:t>Network Science Book – Albert </a:t>
            </a:r>
            <a:r>
              <a:rPr lang="en-US" i="1" dirty="0" err="1" smtClean="0"/>
              <a:t>Barabasi</a:t>
            </a:r>
            <a:endParaRPr lang="en-US" i="1" dirty="0"/>
          </a:p>
        </p:txBody>
      </p:sp>
      <p:pic>
        <p:nvPicPr>
          <p:cNvPr id="3" name="Picture 2" descr="Screen Shot 2016-04-05 at 7.16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509" y="1144008"/>
            <a:ext cx="5542243" cy="481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736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Six </a:t>
            </a:r>
            <a:r>
              <a:rPr lang="en-US" dirty="0"/>
              <a:t>d</a:t>
            </a:r>
            <a:r>
              <a:rPr lang="en-US" dirty="0" smtClean="0"/>
              <a:t>egrees of separation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9" name="Picture 8" descr="Screen Shot 2016-04-05 at 10.1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96" y="1079808"/>
            <a:ext cx="7054033" cy="57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6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smtClean="0"/>
              <a:t>Kevin Bacon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12211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Game created on </a:t>
            </a:r>
            <a:r>
              <a:rPr lang="en-US" dirty="0" smtClean="0"/>
              <a:t>1994</a:t>
            </a:r>
          </a:p>
          <a:p>
            <a:r>
              <a:rPr lang="en-US" dirty="0" smtClean="0"/>
              <a:t>Network of Hollywood stars</a:t>
            </a:r>
          </a:p>
          <a:p>
            <a:pPr lvl="1"/>
            <a:r>
              <a:rPr lang="en-US" dirty="0" smtClean="0"/>
              <a:t>Two actors are linked together if they were at the same movie</a:t>
            </a:r>
          </a:p>
          <a:p>
            <a:r>
              <a:rPr lang="en-US" dirty="0" smtClean="0"/>
              <a:t>Bacon Number: total number of hops until reach Kevin Bacon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8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6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smtClean="0"/>
              <a:t>Kevin Bacon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 descr="Screen Shot 2016-04-05 at 10.20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5246"/>
            <a:ext cx="9144000" cy="34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9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6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smtClean="0"/>
              <a:t>Kevin Bacon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99945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Most paths: 6 or less hops</a:t>
            </a:r>
          </a:p>
          <a:p>
            <a:r>
              <a:rPr lang="en-US" dirty="0" smtClean="0"/>
              <a:t>329 of the 1605485: 7 or more hops</a:t>
            </a:r>
          </a:p>
          <a:p>
            <a:r>
              <a:rPr lang="en-US" dirty="0" smtClean="0"/>
              <a:t>Only 12% of actors are not connected to Kevin Bacon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8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6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smtClean="0"/>
              <a:t>Kevin Bacon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 descr="Screen Shot 2016-04-05 at 10.2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08" y="1850771"/>
            <a:ext cx="7151657" cy="45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9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6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smtClean="0"/>
              <a:t>Kevin Bacon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Screen Shot 2016-04-05 at 10.32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2" y="1749072"/>
            <a:ext cx="7490040" cy="395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Screen Shot 2016-04-03 at 6.42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35" y="409685"/>
            <a:ext cx="6429178" cy="58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2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6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smtClean="0"/>
              <a:t>Kevin Bacon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 descr="Screen Shot 2016-04-05 at 10.32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48" y="1866715"/>
            <a:ext cx="6593532" cy="407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2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6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smtClean="0"/>
              <a:t>Kevin Bacon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 descr="Screen Shot 2016-04-05 at 10.32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68" y="1511300"/>
            <a:ext cx="80645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2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56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err="1" smtClean="0"/>
              <a:t>Erdos</a:t>
            </a:r>
            <a:r>
              <a:rPr lang="en-US" dirty="0" smtClean="0"/>
              <a:t> Number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Screen Shot 2016-04-05 at 10.3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06" y="1632617"/>
            <a:ext cx="7033875" cy="48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51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err="1" smtClean="0"/>
              <a:t>Erdos</a:t>
            </a:r>
            <a:r>
              <a:rPr lang="en-US" dirty="0" smtClean="0"/>
              <a:t> Number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 descr="Screen Shot 2016-04-05 at 10.40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08" y="1478602"/>
            <a:ext cx="7458319" cy="50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6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51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err="1" smtClean="0"/>
              <a:t>Erdos</a:t>
            </a:r>
            <a:r>
              <a:rPr lang="en-US" dirty="0" smtClean="0"/>
              <a:t> Number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Screen Shot 2016-04-05 at 10.4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7823"/>
            <a:ext cx="8839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6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51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of separation:</a:t>
            </a:r>
            <a:br>
              <a:rPr lang="en-US" dirty="0" smtClean="0"/>
            </a:br>
            <a:r>
              <a:rPr lang="en-US" dirty="0" err="1" smtClean="0"/>
              <a:t>Erdos</a:t>
            </a:r>
            <a:r>
              <a:rPr lang="en-US" dirty="0" smtClean="0"/>
              <a:t> Number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Screen Shot 2016-04-05 at 10.44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2" y="1559191"/>
            <a:ext cx="7216428" cy="45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61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5141"/>
            <a:ext cx="8229600" cy="470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Six degrees ? </a:t>
            </a:r>
            <a:br>
              <a:rPr lang="en-US" dirty="0" smtClean="0"/>
            </a:br>
            <a:r>
              <a:rPr lang="en-US" dirty="0" smtClean="0"/>
              <a:t>Facebook finds only four! (2011)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4663631" y="5957983"/>
            <a:ext cx="402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/>
              <a:t>Network Science Book – Albert </a:t>
            </a:r>
            <a:r>
              <a:rPr lang="en-US" i="1" dirty="0" err="1" smtClean="0"/>
              <a:t>Barabasi</a:t>
            </a:r>
            <a:endParaRPr lang="en-US" i="1" dirty="0"/>
          </a:p>
        </p:txBody>
      </p:sp>
      <p:pic>
        <p:nvPicPr>
          <p:cNvPr id="7" name="Picture 6" descr="Screen Shot 2016-04-05 at 7.42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1845102"/>
            <a:ext cx="4965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7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5141"/>
            <a:ext cx="8229600" cy="470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Revisiting </a:t>
            </a:r>
            <a:r>
              <a:rPr lang="en-US" dirty="0" err="1" smtClean="0"/>
              <a:t>Milgram</a:t>
            </a:r>
            <a:r>
              <a:rPr lang="en-US" dirty="0" smtClean="0"/>
              <a:t> experiment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 descr="Screen Shot 2016-04-23 at 9.46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8770"/>
            <a:ext cx="8108461" cy="43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7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5141"/>
            <a:ext cx="8229600" cy="470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Revisiting </a:t>
            </a:r>
            <a:r>
              <a:rPr lang="en-US" dirty="0" err="1" smtClean="0"/>
              <a:t>Milgram</a:t>
            </a:r>
            <a:r>
              <a:rPr lang="en-US" dirty="0" smtClean="0"/>
              <a:t> experiment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 descr="Screen Shot 2016-04-23 at 9.46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426"/>
            <a:ext cx="9144000" cy="4622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8196" y="5992523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P. </a:t>
            </a:r>
            <a:r>
              <a:rPr lang="en-US" dirty="0" err="1"/>
              <a:t>Dodds</a:t>
            </a:r>
            <a:r>
              <a:rPr lang="en-US" dirty="0"/>
              <a:t>, R. </a:t>
            </a:r>
            <a:r>
              <a:rPr lang="en-US" dirty="0" err="1"/>
              <a:t>Muhamad</a:t>
            </a:r>
            <a:r>
              <a:rPr lang="en-US" dirty="0"/>
              <a:t>, D. Watts, An experimental study of search in global social networks, 2003</a:t>
            </a:r>
          </a:p>
        </p:txBody>
      </p:sp>
    </p:spTree>
    <p:extLst>
      <p:ext uri="{BB962C8B-B14F-4D97-AF65-F5344CB8AC3E}">
        <p14:creationId xmlns:p14="http://schemas.microsoft.com/office/powerpoint/2010/main" val="398750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5141"/>
            <a:ext cx="8229600" cy="470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Connected : The Power of Six Degrees (2008)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077126" y="4726899"/>
            <a:ext cx="752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http://</a:t>
            </a:r>
            <a:r>
              <a:rPr lang="en-US" dirty="0" err="1"/>
              <a:t>www.imdb.com</a:t>
            </a:r>
            <a:r>
              <a:rPr lang="en-US" dirty="0"/>
              <a:t>/video/</a:t>
            </a:r>
            <a:r>
              <a:rPr lang="en-US" dirty="0" err="1"/>
              <a:t>wab</a:t>
            </a:r>
            <a:r>
              <a:rPr lang="en-US" dirty="0"/>
              <a:t>/vi2571502361/</a:t>
            </a:r>
          </a:p>
        </p:txBody>
      </p:sp>
      <p:pic>
        <p:nvPicPr>
          <p:cNvPr id="5" name="Picture 4" descr="Screen Shot 2016-04-23 at 6.53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2260600"/>
            <a:ext cx="4838700" cy="2324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5086" y="6428191"/>
            <a:ext cx="402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/>
              <a:t>Network Science Book – Albert </a:t>
            </a:r>
            <a:r>
              <a:rPr lang="en-US" i="1" dirty="0" err="1" smtClean="0"/>
              <a:t>Barabasi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6942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85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Small world phenomenon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Also known as six degrees of separation </a:t>
            </a:r>
          </a:p>
          <a:p>
            <a:pPr lvl="1"/>
            <a:r>
              <a:rPr lang="en-US" dirty="0" smtClean="0"/>
              <a:t>If you choose any two individuals anywhere on earth, you will find a </a:t>
            </a:r>
            <a:r>
              <a:rPr lang="en-US" dirty="0" smtClean="0"/>
              <a:t>mean path of six </a:t>
            </a:r>
            <a:r>
              <a:rPr lang="en-US" dirty="0" smtClean="0"/>
              <a:t>acquaintances between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07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interesting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946" y="1600200"/>
            <a:ext cx="8229600" cy="4525963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903" y="1625096"/>
            <a:ext cx="84024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fontAlgn="t"/>
            <a:r>
              <a:rPr lang="en-US" dirty="0"/>
              <a:t>The six degrees: Kevin Bacon at </a:t>
            </a:r>
            <a:r>
              <a:rPr lang="en-US" dirty="0" err="1" smtClean="0"/>
              <a:t>TEDx</a:t>
            </a:r>
            <a:r>
              <a:rPr lang="en-US" dirty="0" smtClean="0"/>
              <a:t> Midwest</a:t>
            </a:r>
            <a:endParaRPr lang="en-US" dirty="0"/>
          </a:p>
          <a:p>
            <a:r>
              <a:rPr lang="en-US" dirty="0"/>
              <a:t> </a:t>
            </a:r>
            <a:r>
              <a:rPr lang="en-US" u="sng" dirty="0">
                <a:hlinkClick r:id="rId2"/>
              </a:rPr>
              <a:t>https://www.youtube.com/watch?v=n9u-TITxwoM&amp;nohtml5=</a:t>
            </a:r>
            <a:r>
              <a:rPr lang="en-US" u="sng" dirty="0" smtClean="0">
                <a:hlinkClick r:id="rId2"/>
              </a:rPr>
              <a:t>False</a:t>
            </a:r>
            <a:endParaRPr lang="en-US" u="sng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J . Travers, S. </a:t>
            </a:r>
            <a:r>
              <a:rPr lang="en-US" dirty="0" err="1" smtClean="0"/>
              <a:t>Milgram</a:t>
            </a:r>
            <a:r>
              <a:rPr lang="en-US" dirty="0" smtClean="0"/>
              <a:t>, An Experimental Study of the Small World Problem, </a:t>
            </a:r>
            <a:r>
              <a:rPr lang="en-US" dirty="0" err="1" smtClean="0"/>
              <a:t>Sociometry</a:t>
            </a:r>
            <a:r>
              <a:rPr lang="en-US" dirty="0" smtClean="0"/>
              <a:t>, 1969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D. Watts and S. </a:t>
            </a:r>
            <a:r>
              <a:rPr lang="en-US" dirty="0" err="1" smtClean="0"/>
              <a:t>Strogatz</a:t>
            </a:r>
            <a:r>
              <a:rPr lang="en-US" dirty="0" smtClean="0"/>
              <a:t>, Collective dynamics of “small-world” networks, Nature, 1998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J.Kleinberg</a:t>
            </a:r>
            <a:r>
              <a:rPr lang="en-US" dirty="0" smtClean="0"/>
              <a:t>, Navigation in Small World, Nature, 2000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P. </a:t>
            </a:r>
            <a:r>
              <a:rPr lang="en-US" dirty="0" err="1" smtClean="0"/>
              <a:t>Dodds</a:t>
            </a:r>
            <a:r>
              <a:rPr lang="en-US" dirty="0" smtClean="0"/>
              <a:t>, R. </a:t>
            </a:r>
            <a:r>
              <a:rPr lang="en-US" dirty="0" err="1" smtClean="0"/>
              <a:t>Muhamad</a:t>
            </a:r>
            <a:r>
              <a:rPr lang="en-US" dirty="0" smtClean="0"/>
              <a:t>, D. Watts, An experimental study of search in global social networks, 2003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J. Kleinberg, The small-world phenomenon: An algorithmic perspective, 2000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0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85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Small world phenomenon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 other words …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The distance between two randomly chosen nodes in a network is surprisingly short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86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85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Small </a:t>
            </a:r>
            <a:r>
              <a:rPr lang="en-US" smtClean="0"/>
              <a:t>world phenomenon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pPr marL="0" indent="0" algn="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does short (or small) mean, i.e. short compared to what?</a:t>
            </a:r>
          </a:p>
          <a:p>
            <a:r>
              <a:rPr lang="en-US" dirty="0" smtClean="0"/>
              <a:t>How do we explain the existence of these short distances?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8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 algn="r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Screen Shot 2016-04-03 at 6.5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10138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63631" y="6018451"/>
            <a:ext cx="402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/>
              <a:t>Network Science Book – Albert </a:t>
            </a:r>
            <a:r>
              <a:rPr lang="en-US" i="1" dirty="0" err="1" smtClean="0"/>
              <a:t>Barabasi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4913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Small world </a:t>
            </a:r>
            <a:r>
              <a:rPr lang="en-US" dirty="0"/>
              <a:t>e</a:t>
            </a:r>
            <a:r>
              <a:rPr lang="en-US" dirty="0" smtClean="0"/>
              <a:t>xperiment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8524" y="114054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Stanley </a:t>
            </a:r>
            <a:r>
              <a:rPr lang="en-US" dirty="0" err="1" smtClean="0">
                <a:solidFill>
                  <a:srgbClr val="FF0000"/>
                </a:solidFill>
              </a:rPr>
              <a:t>Milgram</a:t>
            </a:r>
            <a:r>
              <a:rPr lang="en-US" dirty="0" smtClean="0">
                <a:solidFill>
                  <a:srgbClr val="FF0000"/>
                </a:solidFill>
              </a:rPr>
              <a:t>: 1967</a:t>
            </a:r>
          </a:p>
          <a:p>
            <a:r>
              <a:rPr lang="en-US" dirty="0" smtClean="0"/>
              <a:t>Targets</a:t>
            </a:r>
          </a:p>
          <a:p>
            <a:pPr lvl="1"/>
            <a:r>
              <a:rPr lang="en-US" dirty="0" smtClean="0"/>
              <a:t> stock broker in Boston (MA)</a:t>
            </a:r>
          </a:p>
          <a:p>
            <a:pPr lvl="1"/>
            <a:r>
              <a:rPr lang="en-US" dirty="0" smtClean="0"/>
              <a:t> student in Sharon (MA)</a:t>
            </a:r>
          </a:p>
          <a:p>
            <a:r>
              <a:rPr lang="en-US" dirty="0" smtClean="0"/>
              <a:t>Randomly selected residents </a:t>
            </a:r>
          </a:p>
          <a:p>
            <a:pPr lvl="1"/>
            <a:r>
              <a:rPr lang="en-US" dirty="0" smtClean="0"/>
              <a:t>Wichita, Kansas, Omaha (Nebraska)</a:t>
            </a:r>
          </a:p>
          <a:p>
            <a:r>
              <a:rPr lang="en-US" dirty="0" smtClean="0"/>
              <a:t>Letter with:</a:t>
            </a:r>
          </a:p>
          <a:p>
            <a:pPr lvl="1"/>
            <a:r>
              <a:rPr lang="en-US" dirty="0" smtClean="0"/>
              <a:t>Summary of the experiment</a:t>
            </a:r>
          </a:p>
          <a:p>
            <a:pPr lvl="1"/>
            <a:r>
              <a:rPr lang="en-US" dirty="0" smtClean="0"/>
              <a:t>Photography, name, address and 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Information about the target person</a:t>
            </a:r>
          </a:p>
        </p:txBody>
      </p:sp>
      <p:pic>
        <p:nvPicPr>
          <p:cNvPr id="3" name="Picture 2" descr="Screen Shot 2016-04-05 at 10.59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11" y="1140546"/>
            <a:ext cx="2650811" cy="553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2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Small world </a:t>
            </a:r>
            <a:r>
              <a:rPr lang="en-US" dirty="0"/>
              <a:t>e</a:t>
            </a:r>
            <a:r>
              <a:rPr lang="en-US" dirty="0" smtClean="0"/>
              <a:t>xperiment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8524" y="1140546"/>
            <a:ext cx="8368276" cy="53294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Residents were asked to forward </a:t>
            </a:r>
          </a:p>
          <a:p>
            <a:pPr marL="0" indent="0">
              <a:buNone/>
            </a:pPr>
            <a:r>
              <a:rPr lang="en-US" dirty="0" smtClean="0"/>
              <a:t>the letter to a friend, relative or 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cquaintance, who is more like </a:t>
            </a:r>
          </a:p>
          <a:p>
            <a:pPr marL="0" indent="0">
              <a:buNone/>
            </a:pPr>
            <a:r>
              <a:rPr lang="en-US" dirty="0" smtClean="0"/>
              <a:t>to know the target person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“I (</a:t>
            </a:r>
            <a:r>
              <a:rPr lang="en-US" i="1" dirty="0" err="1" smtClean="0">
                <a:solidFill>
                  <a:srgbClr val="FF0000"/>
                </a:solidFill>
              </a:rPr>
              <a:t>Milgran</a:t>
            </a:r>
            <a:r>
              <a:rPr lang="en-US" i="1" dirty="0" smtClean="0">
                <a:solidFill>
                  <a:srgbClr val="FF0000"/>
                </a:solidFill>
              </a:rPr>
              <a:t>) asked a person of </a:t>
            </a:r>
            <a:endParaRPr lang="en-US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ntelligence how many steps the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i="1" dirty="0" smtClean="0">
                <a:solidFill>
                  <a:srgbClr val="FF0000"/>
                </a:solidFill>
              </a:rPr>
              <a:t>hought it would take, and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he said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that it would require 100 intermediate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p</a:t>
            </a:r>
            <a:r>
              <a:rPr lang="en-US" i="1" dirty="0" smtClean="0">
                <a:solidFill>
                  <a:srgbClr val="FF0000"/>
                </a:solidFill>
              </a:rPr>
              <a:t>ersons, or more, to move from Nebraska to 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Sharon”</a:t>
            </a:r>
          </a:p>
        </p:txBody>
      </p:sp>
      <p:pic>
        <p:nvPicPr>
          <p:cNvPr id="3" name="Picture 2" descr="Screen Shot 2016-04-05 at 10.59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11" y="1140546"/>
            <a:ext cx="2650811" cy="553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4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751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Small world </a:t>
            </a:r>
            <a:r>
              <a:rPr lang="en-US" dirty="0"/>
              <a:t>e</a:t>
            </a:r>
            <a:r>
              <a:rPr lang="en-US" dirty="0" smtClean="0"/>
              <a:t>xperiment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06877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5643625"/>
            <a:ext cx="8229600" cy="1010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8524" y="1140546"/>
            <a:ext cx="8368276" cy="5329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After few days, the first letter</a:t>
            </a:r>
          </a:p>
          <a:p>
            <a:pPr marL="0" indent="0">
              <a:buNone/>
            </a:pPr>
            <a:r>
              <a:rPr lang="en-US" dirty="0" smtClean="0"/>
              <a:t>arrived: only 2 hops!</a:t>
            </a:r>
          </a:p>
          <a:p>
            <a:r>
              <a:rPr lang="en-US" dirty="0" smtClean="0"/>
              <a:t>42 of the 160 letters made it back, 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ome requiring close to a dozen</a:t>
            </a:r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ntermediates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Completed chains: number of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intermediates was 5.5!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 descr="Screen Shot 2016-04-05 at 10.59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211" y="1140546"/>
            <a:ext cx="2650811" cy="553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9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10209</TotalTime>
  <Words>568</Words>
  <Application>Microsoft Macintosh PowerPoint</Application>
  <PresentationFormat>On-screen Show (4:3)</PresentationFormat>
  <Paragraphs>143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 Complex Networks:  Small World Property</vt:lpstr>
      <vt:lpstr>PowerPoint Presentation</vt:lpstr>
      <vt:lpstr>Small world phenomenon</vt:lpstr>
      <vt:lpstr>Small world phenomenon</vt:lpstr>
      <vt:lpstr>Small world phenomenon</vt:lpstr>
      <vt:lpstr>PowerPoint Presentation</vt:lpstr>
      <vt:lpstr>Small world experiment</vt:lpstr>
      <vt:lpstr>Small world experiment</vt:lpstr>
      <vt:lpstr>Small world experiment</vt:lpstr>
      <vt:lpstr>Small world experiment</vt:lpstr>
      <vt:lpstr>Small world (MSN network)</vt:lpstr>
      <vt:lpstr>Six degrees of separation</vt:lpstr>
      <vt:lpstr>Six degrees of separation</vt:lpstr>
      <vt:lpstr>Six degrees of separation</vt:lpstr>
      <vt:lpstr>Six degrees of separation: Kevin Bacon</vt:lpstr>
      <vt:lpstr>Six degrees of separation: Kevin Bacon</vt:lpstr>
      <vt:lpstr>Six degrees of separation: Kevin Bacon</vt:lpstr>
      <vt:lpstr>Six degrees of separation: Kevin Bacon</vt:lpstr>
      <vt:lpstr>Six degrees of separation: Kevin Bacon</vt:lpstr>
      <vt:lpstr>Six degrees of separation: Kevin Bacon</vt:lpstr>
      <vt:lpstr>Six degrees of separation: Kevin Bacon</vt:lpstr>
      <vt:lpstr>Six degrees of separation: Erdos Number</vt:lpstr>
      <vt:lpstr>Six degrees of separation: Erdos Number</vt:lpstr>
      <vt:lpstr>Six degrees of separation: Erdos Number</vt:lpstr>
      <vt:lpstr>Six degrees of separation: Erdos Number</vt:lpstr>
      <vt:lpstr>Six degrees ?  Facebook finds only four! (2011)</vt:lpstr>
      <vt:lpstr>Revisiting Milgram experiment  </vt:lpstr>
      <vt:lpstr>Revisiting Milgram experiment  </vt:lpstr>
      <vt:lpstr>Connected : The Power of Six Degrees (2008)</vt:lpstr>
      <vt:lpstr>Some interesting 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Complex Networks:  Introduction</dc:title>
  <dc:creator>Ana Paula</dc:creator>
  <cp:lastModifiedBy>Ana Paula</cp:lastModifiedBy>
  <cp:revision>224</cp:revision>
  <dcterms:created xsi:type="dcterms:W3CDTF">2016-03-29T11:09:23Z</dcterms:created>
  <dcterms:modified xsi:type="dcterms:W3CDTF">2017-03-23T15:09:07Z</dcterms:modified>
</cp:coreProperties>
</file>